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4" r:id="rId1"/>
  </p:sldMasterIdLst>
  <p:notesMasterIdLst>
    <p:notesMasterId r:id="rId23"/>
  </p:notesMasterIdLst>
  <p:handoutMasterIdLst>
    <p:handoutMasterId r:id="rId24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9144000" cy="6858000" type="screen4x3"/>
  <p:notesSz cx="9144000" cy="6858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5" autoAdjust="0"/>
    <p:restoredTop sz="94686" autoAdjust="0"/>
  </p:normalViewPr>
  <p:slideViewPr>
    <p:cSldViewPr>
      <p:cViewPr>
        <p:scale>
          <a:sx n="83" d="100"/>
          <a:sy n="83" d="100"/>
        </p:scale>
        <p:origin x="-926" y="-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19" y="912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/>
            </a:lvl1pPr>
          </a:lstStyle>
          <a:p>
            <a:pPr>
              <a:defRPr/>
            </a:pPr>
            <a:fld id="{AC2DA2E9-91B6-417B-A359-C7C41E562B6F}" type="datetimeFigureOut">
              <a:rPr lang="ru-RU"/>
              <a:pPr>
                <a:defRPr/>
              </a:pPr>
              <a:t>28.01.2024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590793D9-FC12-44DC-97EC-1C01ECC4951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89914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7846105-3BC3-4DA6-8F60-F11F1D0B2E6F}" type="datetimeFigureOut">
              <a:rPr lang="ru-RU"/>
              <a:pPr>
                <a:defRPr/>
              </a:pPr>
              <a:t>28.01.2024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61D0DEA4-7C72-45D7-B485-B205D0D5E9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310626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3556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6861E20-0967-46B1-9437-D345DDA7D35E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ru-RU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560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16626F3-DDCA-4F11-BA16-6B1C87F48894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ru-RU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560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16626F3-DDCA-4F11-BA16-6B1C87F48894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ru-RU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560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16626F3-DDCA-4F11-BA16-6B1C87F48894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ru-RU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560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16626F3-DDCA-4F11-BA16-6B1C87F48894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ru-RU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560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16626F3-DDCA-4F11-BA16-6B1C87F48894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ru-RU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560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16626F3-DDCA-4F11-BA16-6B1C87F48894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ru-RU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560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16626F3-DDCA-4F11-BA16-6B1C87F48894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ru-RU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560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16626F3-DDCA-4F11-BA16-6B1C87F48894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ru-RU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560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16626F3-DDCA-4F11-BA16-6B1C87F48894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ru-RU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560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16626F3-DDCA-4F11-BA16-6B1C87F48894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</a:t>
            </a:fld>
            <a:endParaRPr lang="ru-RU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560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16626F3-DDCA-4F11-BA16-6B1C87F48894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</a:t>
            </a:fld>
            <a:endParaRPr lang="ru-RU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560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16626F3-DDCA-4F11-BA16-6B1C87F48894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</a:t>
            </a:fld>
            <a:endParaRPr lang="ru-RU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560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16626F3-DDCA-4F11-BA16-6B1C87F48894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</a:t>
            </a:fld>
            <a:endParaRPr lang="ru-RU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560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16626F3-DDCA-4F11-BA16-6B1C87F48894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15</a:t>
            </a:fld>
            <a:endParaRPr lang="ru-RU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560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16626F3-DDCA-4F11-BA16-6B1C87F48894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16</a:t>
            </a:fld>
            <a:endParaRPr lang="ru-RU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560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16626F3-DDCA-4F11-BA16-6B1C87F48894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17</a:t>
            </a:fld>
            <a:endParaRPr lang="ru-RU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560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16626F3-DDCA-4F11-BA16-6B1C87F48894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18</a:t>
            </a:fld>
            <a:endParaRPr lang="ru-RU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560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16626F3-DDCA-4F11-BA16-6B1C87F48894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19</a:t>
            </a:fld>
            <a:endParaRPr lang="ru-RU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560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16626F3-DDCA-4F11-BA16-6B1C87F48894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</a:t>
            </a:fld>
            <a:endParaRPr lang="ru-RU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560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16626F3-DDCA-4F11-BA16-6B1C87F48894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21</a:t>
            </a:fld>
            <a:endParaRPr lang="ru-RU" smtClean="0"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02D3B7A-9A2B-4D92-8BB6-8692915700FE}" type="datetimeFigureOut">
              <a:rPr lang="ru-RU" smtClean="0"/>
              <a:pPr>
                <a:defRPr/>
              </a:pPr>
              <a:t>28.01.2024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43BF41-FC73-4AE3-BC2F-75B344195E5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9F77861-94A0-44FD-807E-5EAB87B48CC4}" type="datetimeFigureOut">
              <a:rPr lang="ru-RU" smtClean="0"/>
              <a:pPr>
                <a:defRPr/>
              </a:pPr>
              <a:t>28.01.2024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DEE406-D9D0-41C6-863C-67ADAA9EDD6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30DA155-450B-4FCB-9C72-CC282BEBD726}" type="datetimeFigureOut">
              <a:rPr lang="ru-RU" smtClean="0"/>
              <a:pPr>
                <a:defRPr/>
              </a:pPr>
              <a:t>28.01.2024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FCF3322-D6BD-4C6A-BA2A-39C1F6F6C4B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83B5210-F2B6-422A-8079-74883E6A9E8B}" type="datetimeFigureOut">
              <a:rPr lang="ru-RU" smtClean="0"/>
              <a:pPr>
                <a:defRPr/>
              </a:pPr>
              <a:t>28.01.2024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82EF0C-D93D-4F09-8792-2400910CED4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408DB0E-1985-4227-91F9-2CA4F10DFF00}" type="datetimeFigureOut">
              <a:rPr lang="ru-RU" smtClean="0"/>
              <a:pPr>
                <a:defRPr/>
              </a:pPr>
              <a:t>28.01.2024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9A2367-7B7E-43B1-BF3C-4C3409FEEB9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BE131A1-9363-44A9-BF1F-5ED4C376E828}" type="datetimeFigureOut">
              <a:rPr lang="ru-RU" smtClean="0"/>
              <a:pPr>
                <a:defRPr/>
              </a:pPr>
              <a:t>28.01.2024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CCBACB3-D222-4B13-9BA2-175FF165EFF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710D65B-5938-41CF-980C-51BA43A596F0}" type="datetimeFigureOut">
              <a:rPr lang="ru-RU" smtClean="0"/>
              <a:pPr>
                <a:defRPr/>
              </a:pPr>
              <a:t>28.01.2024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430E6C-7F02-4040-A4B5-A1835EDCD82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F72BEDE-4CE2-45B1-A18E-F5BCC2E2C844}" type="datetimeFigureOut">
              <a:rPr lang="ru-RU" smtClean="0"/>
              <a:pPr>
                <a:defRPr/>
              </a:pPr>
              <a:t>28.01.2024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729028-46AC-4BA5-88E2-0EFD0FE661D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C10F3C8-F2E6-4B70-8615-24A628DB5C40}" type="datetimeFigureOut">
              <a:rPr lang="ru-RU" smtClean="0"/>
              <a:pPr>
                <a:defRPr/>
              </a:pPr>
              <a:t>28.01.2024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A466DA-C7AA-464B-A1D5-F98093C8F66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7241F9C-6D97-470C-9B32-A5D638DBE5DA}" type="datetimeFigureOut">
              <a:rPr lang="ru-RU" smtClean="0"/>
              <a:pPr>
                <a:defRPr/>
              </a:pPr>
              <a:t>28.01.2024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7A61B4-43E8-4623-8707-62F8FECF25F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2AA4B2F-06B5-4BA8-AF30-CB55A1D30185}" type="datetimeFigureOut">
              <a:rPr lang="ru-RU" smtClean="0"/>
              <a:pPr>
                <a:defRPr/>
              </a:pPr>
              <a:t>28.01.2024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F33E047-47D1-42FD-9AD9-848933007F4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fld id="{5D01DF16-EEC0-4360-AC61-69691725DC86}" type="datetimeFigureOut">
              <a:rPr lang="ru-RU" smtClean="0"/>
              <a:pPr>
                <a:defRPr/>
              </a:pPr>
              <a:t>28.01.2024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fld id="{7B2D9FCB-7538-452E-9943-8A577374971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85" r:id="rId1"/>
    <p:sldLayoutId id="2147483886" r:id="rId2"/>
    <p:sldLayoutId id="2147483887" r:id="rId3"/>
    <p:sldLayoutId id="2147483888" r:id="rId4"/>
    <p:sldLayoutId id="2147483889" r:id="rId5"/>
    <p:sldLayoutId id="2147483890" r:id="rId6"/>
    <p:sldLayoutId id="2147483891" r:id="rId7"/>
    <p:sldLayoutId id="2147483892" r:id="rId8"/>
    <p:sldLayoutId id="2147483893" r:id="rId9"/>
    <p:sldLayoutId id="2147483894" r:id="rId10"/>
    <p:sldLayoutId id="2147483895" r:id="rId11"/>
  </p:sldLayoutIdLst>
  <p:transition spd="med">
    <p:fade/>
  </p:transition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ctrTitle"/>
          </p:nvPr>
        </p:nvSpPr>
        <p:spPr>
          <a:xfrm>
            <a:off x="142875" y="1628800"/>
            <a:ext cx="8643937" cy="2952328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Autofit/>
          </a:bodyPr>
          <a:lstStyle/>
          <a:p>
            <a:pPr marL="182880" indent="0" algn="ctr" eaLnBrk="1" fontAlgn="auto" hangingPunct="1">
              <a:spcAft>
                <a:spcPts val="0"/>
              </a:spcAft>
              <a:buNone/>
              <a:defRPr/>
            </a:pPr>
            <a:r>
              <a:rPr lang="ru-RU" sz="5400" dirty="0" smtClean="0">
                <a:latin typeface="Georgia" pitchFamily="18" charset="0"/>
              </a:rPr>
              <a:t>Тема: </a:t>
            </a:r>
            <a:r>
              <a:rPr lang="ru-RU" sz="5400" dirty="0">
                <a:latin typeface="Georgia" pitchFamily="18" charset="0"/>
              </a:rPr>
              <a:t>Сейсмическое </a:t>
            </a:r>
            <a:r>
              <a:rPr lang="ru-RU" sz="5400" dirty="0" smtClean="0">
                <a:latin typeface="Georgia" pitchFamily="18" charset="0"/>
              </a:rPr>
              <a:t>районирование и микрорайонирование. </a:t>
            </a:r>
            <a:endParaRPr lang="ru-RU" sz="5400" dirty="0">
              <a:latin typeface="Georgia" pitchFamily="18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476672"/>
            <a:ext cx="7993261" cy="5184576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ru-RU" sz="3600" b="1" i="1" cap="all" dirty="0">
                <a:solidFill>
                  <a:srgbClr val="0070C0"/>
                </a:solidFill>
              </a:rPr>
              <a:t>3 </a:t>
            </a:r>
            <a:r>
              <a:rPr lang="ru-RU" sz="3600" b="1" i="1" dirty="0">
                <a:solidFill>
                  <a:srgbClr val="0070C0"/>
                </a:solidFill>
              </a:rPr>
              <a:t>Сейсмическое </a:t>
            </a:r>
            <a:r>
              <a:rPr lang="ru-RU" sz="3600" b="1" i="1" dirty="0" smtClean="0">
                <a:solidFill>
                  <a:srgbClr val="0070C0"/>
                </a:solidFill>
              </a:rPr>
              <a:t>микрорайонирование </a:t>
            </a:r>
          </a:p>
          <a:p>
            <a:pPr algn="l"/>
            <a:r>
              <a:rPr lang="ru-RU" sz="3200" dirty="0"/>
              <a:t>Сейсмическое районирование </a:t>
            </a:r>
            <a:r>
              <a:rPr lang="ru-RU" sz="3200" dirty="0">
                <a:solidFill>
                  <a:srgbClr val="0070C0"/>
                </a:solidFill>
              </a:rPr>
              <a:t>не решает </a:t>
            </a:r>
            <a:r>
              <a:rPr lang="ru-RU" sz="3200" dirty="0"/>
              <a:t>полностью задачу опре­деления </a:t>
            </a:r>
            <a:r>
              <a:rPr lang="ru-RU" sz="3200" dirty="0">
                <a:solidFill>
                  <a:srgbClr val="0070C0"/>
                </a:solidFill>
              </a:rPr>
              <a:t>интенсивности и конкретного </a:t>
            </a:r>
            <a:r>
              <a:rPr lang="ru-RU" sz="3200" dirty="0"/>
              <a:t>места будущего землетрясе­ния. Измерения, сделанные при сильных землетрясениях, позволили установить, что ин­тенсивность колебаний на слабо консолидированных грунтах может быть на несколько баллов выше, чем на соседних участках, сложенных скальными породами.</a:t>
            </a:r>
            <a:endParaRPr lang="ru-RU" sz="3200" dirty="0">
              <a:solidFill>
                <a:srgbClr val="FFC000"/>
              </a:solidFill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107504" y="1"/>
            <a:ext cx="9036496" cy="332655"/>
          </a:xfrm>
          <a:prstGeom prst="rect">
            <a:avLst/>
          </a:prstGeom>
          <a:ln>
            <a:noFill/>
          </a:ln>
        </p:spPr>
        <p:txBody>
          <a:bodyPr lIns="0" tIns="0" rIns="18288" bIns="0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1800" dirty="0" smtClean="0">
                <a:latin typeface="Georgia" pitchFamily="18" charset="0"/>
              </a:rPr>
              <a:t>Тема: </a:t>
            </a:r>
            <a:r>
              <a:rPr lang="ru-RU" sz="1800" dirty="0">
                <a:latin typeface="Georgia" pitchFamily="18" charset="0"/>
              </a:rPr>
              <a:t>Сейсмическое </a:t>
            </a:r>
            <a:r>
              <a:rPr lang="ru-RU" sz="1800" dirty="0" smtClean="0">
                <a:latin typeface="Georgia" pitchFamily="18" charset="0"/>
              </a:rPr>
              <a:t>районирование и </a:t>
            </a:r>
            <a:r>
              <a:rPr lang="ru-RU" sz="1800" dirty="0">
                <a:latin typeface="Georgia" pitchFamily="18" charset="0"/>
              </a:rPr>
              <a:t>микрорайонирование</a:t>
            </a:r>
            <a:endParaRPr lang="ru-RU" sz="1800" dirty="0" smtClean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476672"/>
            <a:ext cx="7993261" cy="5184576"/>
          </a:xfrm>
        </p:spPr>
        <p:txBody>
          <a:bodyPr>
            <a:normAutofit lnSpcReduction="10000"/>
          </a:bodyPr>
          <a:lstStyle/>
          <a:p>
            <a:pPr algn="l"/>
            <a:r>
              <a:rPr lang="ru-RU" sz="4800" dirty="0"/>
              <a:t>Оценка этих отличий внутри принятой схемы сейсмичес­кого районирования известна под названием </a:t>
            </a:r>
            <a:r>
              <a:rPr lang="ru-RU" sz="4800" i="1" dirty="0">
                <a:solidFill>
                  <a:srgbClr val="0070C0"/>
                </a:solidFill>
              </a:rPr>
              <a:t>сейсмического микрорайонирования</a:t>
            </a:r>
            <a:r>
              <a:rPr lang="ru-RU" sz="4800" dirty="0">
                <a:solidFill>
                  <a:srgbClr val="0070C0"/>
                </a:solidFill>
              </a:rPr>
              <a:t>.</a:t>
            </a: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107504" y="1"/>
            <a:ext cx="9036496" cy="332655"/>
          </a:xfrm>
          <a:prstGeom prst="rect">
            <a:avLst/>
          </a:prstGeom>
          <a:ln>
            <a:noFill/>
          </a:ln>
        </p:spPr>
        <p:txBody>
          <a:bodyPr lIns="0" tIns="0" rIns="18288" bIns="0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1800" dirty="0" smtClean="0">
                <a:latin typeface="Georgia" pitchFamily="18" charset="0"/>
              </a:rPr>
              <a:t>Тема: </a:t>
            </a:r>
            <a:r>
              <a:rPr lang="ru-RU" sz="1800" dirty="0">
                <a:latin typeface="Georgia" pitchFamily="18" charset="0"/>
              </a:rPr>
              <a:t>Сейсмическое </a:t>
            </a:r>
            <a:r>
              <a:rPr lang="ru-RU" sz="1800" dirty="0" smtClean="0">
                <a:latin typeface="Georgia" pitchFamily="18" charset="0"/>
              </a:rPr>
              <a:t>районирование и </a:t>
            </a:r>
            <a:r>
              <a:rPr lang="ru-RU" sz="1800" dirty="0">
                <a:latin typeface="Georgia" pitchFamily="18" charset="0"/>
              </a:rPr>
              <a:t>микрорайонирование</a:t>
            </a:r>
            <a:endParaRPr lang="ru-RU" sz="1800" dirty="0" smtClean="0"/>
          </a:p>
        </p:txBody>
      </p:sp>
    </p:spTree>
    <p:extLst>
      <p:ext uri="{BB962C8B-B14F-4D97-AF65-F5344CB8AC3E}">
        <p14:creationId xmlns:p14="http://schemas.microsoft.com/office/powerpoint/2010/main" val="480823422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476672"/>
            <a:ext cx="7993261" cy="5184576"/>
          </a:xfrm>
        </p:spPr>
        <p:txBody>
          <a:bodyPr>
            <a:normAutofit lnSpcReduction="10000"/>
          </a:bodyPr>
          <a:lstStyle/>
          <a:p>
            <a:pPr algn="l"/>
            <a:r>
              <a:rPr lang="ru-RU" sz="2800" i="1" dirty="0">
                <a:solidFill>
                  <a:srgbClr val="002060"/>
                </a:solidFill>
              </a:rPr>
              <a:t>В одном и том же населенном пункте воздействие землетрясений на сооружение в значительной мере зависит от того, на каких грунтах они возведены. Чем крепче грунт и чем ниже уровень грунтовых вод, тем слабее эффект землетрясения. Поэтому на территории городов и других крупных строительных объектов проводится сейсмическое микрорайонирование, определяется возможное усиление или ос­лабление колебаний при будущих землетрясениях в зависимости от грунтов. </a:t>
            </a: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107504" y="1"/>
            <a:ext cx="9036496" cy="332655"/>
          </a:xfrm>
          <a:prstGeom prst="rect">
            <a:avLst/>
          </a:prstGeom>
          <a:ln>
            <a:noFill/>
          </a:ln>
        </p:spPr>
        <p:txBody>
          <a:bodyPr lIns="0" tIns="0" rIns="18288" bIns="0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1800" dirty="0" smtClean="0">
                <a:latin typeface="Georgia" pitchFamily="18" charset="0"/>
              </a:rPr>
              <a:t>Тема: </a:t>
            </a:r>
            <a:r>
              <a:rPr lang="ru-RU" sz="1800" dirty="0">
                <a:latin typeface="Georgia" pitchFamily="18" charset="0"/>
              </a:rPr>
              <a:t>Сейсмическое </a:t>
            </a:r>
            <a:r>
              <a:rPr lang="ru-RU" sz="1800" dirty="0" smtClean="0">
                <a:latin typeface="Georgia" pitchFamily="18" charset="0"/>
              </a:rPr>
              <a:t>районирование и </a:t>
            </a:r>
            <a:r>
              <a:rPr lang="ru-RU" sz="1800" dirty="0">
                <a:latin typeface="Georgia" pitchFamily="18" charset="0"/>
              </a:rPr>
              <a:t>микрорайонирование</a:t>
            </a:r>
            <a:endParaRPr lang="ru-RU" sz="1800" dirty="0" smtClean="0"/>
          </a:p>
        </p:txBody>
      </p:sp>
    </p:spTree>
    <p:extLst>
      <p:ext uri="{BB962C8B-B14F-4D97-AF65-F5344CB8AC3E}">
        <p14:creationId xmlns:p14="http://schemas.microsoft.com/office/powerpoint/2010/main" val="340039960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476672"/>
            <a:ext cx="7993261" cy="5184576"/>
          </a:xfrm>
        </p:spPr>
        <p:txBody>
          <a:bodyPr>
            <a:normAutofit fontScale="92500"/>
          </a:bodyPr>
          <a:lstStyle/>
          <a:p>
            <a:pPr algn="l"/>
            <a:r>
              <a:rPr lang="ru-RU" sz="3600" dirty="0">
                <a:solidFill>
                  <a:srgbClr val="0070C0"/>
                </a:solidFill>
              </a:rPr>
              <a:t>Сейсмическое микрорайонирование позволяет более рациональ­но выбирать участки территории для промышленного и жилищно­-общественного строительства, а также размещать общегородские зоны отдыха, открытые спортивные сооружения, складские здания, гаражи индивидуального пользования и различные сооружения открытого типа.</a:t>
            </a: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107504" y="1"/>
            <a:ext cx="9036496" cy="332655"/>
          </a:xfrm>
          <a:prstGeom prst="rect">
            <a:avLst/>
          </a:prstGeom>
          <a:ln>
            <a:noFill/>
          </a:ln>
        </p:spPr>
        <p:txBody>
          <a:bodyPr lIns="0" tIns="0" rIns="18288" bIns="0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1800" dirty="0" smtClean="0">
                <a:latin typeface="Georgia" pitchFamily="18" charset="0"/>
              </a:rPr>
              <a:t>Тема: </a:t>
            </a:r>
            <a:r>
              <a:rPr lang="ru-RU" sz="1800" dirty="0">
                <a:latin typeface="Georgia" pitchFamily="18" charset="0"/>
              </a:rPr>
              <a:t>Сейсмическое </a:t>
            </a:r>
            <a:r>
              <a:rPr lang="ru-RU" sz="1800" dirty="0" smtClean="0">
                <a:latin typeface="Georgia" pitchFamily="18" charset="0"/>
              </a:rPr>
              <a:t>районирование и </a:t>
            </a:r>
            <a:r>
              <a:rPr lang="ru-RU" sz="1800" dirty="0">
                <a:latin typeface="Georgia" pitchFamily="18" charset="0"/>
              </a:rPr>
              <a:t>микрорайонирование</a:t>
            </a:r>
            <a:endParaRPr lang="ru-RU" sz="1800" dirty="0" smtClean="0"/>
          </a:p>
        </p:txBody>
      </p:sp>
    </p:spTree>
    <p:extLst>
      <p:ext uri="{BB962C8B-B14F-4D97-AF65-F5344CB8AC3E}">
        <p14:creationId xmlns:p14="http://schemas.microsoft.com/office/powerpoint/2010/main" val="2906011381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476672"/>
            <a:ext cx="7993261" cy="5184576"/>
          </a:xfrm>
        </p:spPr>
        <p:txBody>
          <a:bodyPr/>
          <a:lstStyle/>
          <a:p>
            <a:pPr algn="l"/>
            <a:r>
              <a:rPr lang="ru-RU" sz="4000" dirty="0"/>
              <a:t>С.В. Медведев - основоположник сейсмического микрорайо­нирования все дополнительные факторы, влияющие на интенсив­ность землетрясения, делит на две категории: </a:t>
            </a:r>
            <a:r>
              <a:rPr lang="ru-RU" sz="4000" dirty="0">
                <a:solidFill>
                  <a:srgbClr val="0070C0"/>
                </a:solidFill>
              </a:rPr>
              <a:t>благоприятные и не­благоприятных. </a:t>
            </a: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107504" y="1"/>
            <a:ext cx="9036496" cy="332655"/>
          </a:xfrm>
          <a:prstGeom prst="rect">
            <a:avLst/>
          </a:prstGeom>
          <a:ln>
            <a:noFill/>
          </a:ln>
        </p:spPr>
        <p:txBody>
          <a:bodyPr lIns="0" tIns="0" rIns="18288" bIns="0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1800" dirty="0" smtClean="0">
                <a:latin typeface="Georgia" pitchFamily="18" charset="0"/>
              </a:rPr>
              <a:t>Тема: </a:t>
            </a:r>
            <a:r>
              <a:rPr lang="ru-RU" sz="1800" dirty="0">
                <a:latin typeface="Georgia" pitchFamily="18" charset="0"/>
              </a:rPr>
              <a:t>Сейсмическое </a:t>
            </a:r>
            <a:r>
              <a:rPr lang="ru-RU" sz="1800" dirty="0" smtClean="0">
                <a:latin typeface="Georgia" pitchFamily="18" charset="0"/>
              </a:rPr>
              <a:t>районирование и </a:t>
            </a:r>
            <a:r>
              <a:rPr lang="ru-RU" sz="1800" dirty="0">
                <a:latin typeface="Georgia" pitchFamily="18" charset="0"/>
              </a:rPr>
              <a:t>микрорайонирование</a:t>
            </a:r>
            <a:endParaRPr lang="ru-RU" sz="1800" dirty="0" smtClean="0"/>
          </a:p>
        </p:txBody>
      </p:sp>
    </p:spTree>
    <p:extLst>
      <p:ext uri="{BB962C8B-B14F-4D97-AF65-F5344CB8AC3E}">
        <p14:creationId xmlns:p14="http://schemas.microsoft.com/office/powerpoint/2010/main" val="76451830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476672"/>
            <a:ext cx="7993261" cy="5184576"/>
          </a:xfrm>
        </p:spPr>
        <p:txBody>
          <a:bodyPr>
            <a:normAutofit fontScale="92500"/>
          </a:bodyPr>
          <a:lstStyle/>
          <a:p>
            <a:pPr algn="l"/>
            <a:r>
              <a:rPr lang="ru-RU" sz="5400" dirty="0"/>
              <a:t>Благоприятные факторы способствуют уменьшению сейсмичес­кой интенсивности, неблагоприятные - увеличивают ее. </a:t>
            </a: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107504" y="1"/>
            <a:ext cx="9036496" cy="332655"/>
          </a:xfrm>
          <a:prstGeom prst="rect">
            <a:avLst/>
          </a:prstGeom>
          <a:ln>
            <a:noFill/>
          </a:ln>
        </p:spPr>
        <p:txBody>
          <a:bodyPr lIns="0" tIns="0" rIns="18288" bIns="0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1800" dirty="0" smtClean="0">
                <a:latin typeface="Georgia" pitchFamily="18" charset="0"/>
              </a:rPr>
              <a:t>Тема: </a:t>
            </a:r>
            <a:r>
              <a:rPr lang="ru-RU" sz="1800" dirty="0">
                <a:latin typeface="Georgia" pitchFamily="18" charset="0"/>
              </a:rPr>
              <a:t>Сейсмическое </a:t>
            </a:r>
            <a:r>
              <a:rPr lang="ru-RU" sz="1800" dirty="0" smtClean="0">
                <a:latin typeface="Georgia" pitchFamily="18" charset="0"/>
              </a:rPr>
              <a:t>районирование и </a:t>
            </a:r>
            <a:r>
              <a:rPr lang="ru-RU" sz="1800" dirty="0">
                <a:latin typeface="Georgia" pitchFamily="18" charset="0"/>
              </a:rPr>
              <a:t>микрорайонирование</a:t>
            </a:r>
            <a:endParaRPr lang="ru-RU" sz="1800" dirty="0" smtClean="0"/>
          </a:p>
        </p:txBody>
      </p:sp>
    </p:spTree>
    <p:extLst>
      <p:ext uri="{BB962C8B-B14F-4D97-AF65-F5344CB8AC3E}">
        <p14:creationId xmlns:p14="http://schemas.microsoft.com/office/powerpoint/2010/main" val="2431981131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476672"/>
            <a:ext cx="7993261" cy="5184576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ru-RU" sz="3200" dirty="0"/>
              <a:t>По С.В. Медведеву, одной из главных физических характеристик грунтов для оценки их в сейсмическом отношении является сейсми­ческая жесткость, представляющая про изведение скорости распро­странения продольных сейсмических волн на плотность. Поэтому наиболее надежно определение зависимости приращения сейсми­ческой интенсивности от величины сейсмической жесткости грунтов.</a:t>
            </a:r>
            <a:r>
              <a:rPr lang="ru-RU" sz="4000" dirty="0"/>
              <a:t> </a:t>
            </a: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107504" y="1"/>
            <a:ext cx="9036496" cy="332655"/>
          </a:xfrm>
          <a:prstGeom prst="rect">
            <a:avLst/>
          </a:prstGeom>
          <a:ln>
            <a:noFill/>
          </a:ln>
        </p:spPr>
        <p:txBody>
          <a:bodyPr lIns="0" tIns="0" rIns="18288" bIns="0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1800" dirty="0" smtClean="0">
                <a:latin typeface="Georgia" pitchFamily="18" charset="0"/>
              </a:rPr>
              <a:t>Тема: </a:t>
            </a:r>
            <a:r>
              <a:rPr lang="ru-RU" sz="1800" dirty="0">
                <a:latin typeface="Georgia" pitchFamily="18" charset="0"/>
              </a:rPr>
              <a:t>Сейсмическое </a:t>
            </a:r>
            <a:r>
              <a:rPr lang="ru-RU" sz="1800" dirty="0" smtClean="0">
                <a:latin typeface="Georgia" pitchFamily="18" charset="0"/>
              </a:rPr>
              <a:t>районирование и </a:t>
            </a:r>
            <a:r>
              <a:rPr lang="ru-RU" sz="1800" dirty="0">
                <a:latin typeface="Georgia" pitchFamily="18" charset="0"/>
              </a:rPr>
              <a:t>микрорайонирование</a:t>
            </a:r>
            <a:endParaRPr lang="ru-RU" sz="1800" dirty="0" smtClean="0"/>
          </a:p>
        </p:txBody>
      </p:sp>
    </p:spTree>
    <p:extLst>
      <p:ext uri="{BB962C8B-B14F-4D97-AF65-F5344CB8AC3E}">
        <p14:creationId xmlns:p14="http://schemas.microsoft.com/office/powerpoint/2010/main" val="3382783716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476672"/>
            <a:ext cx="7993261" cy="5184576"/>
          </a:xfrm>
        </p:spPr>
        <p:txBody>
          <a:bodyPr>
            <a:normAutofit lnSpcReduction="10000"/>
          </a:bodyPr>
          <a:lstStyle/>
          <a:p>
            <a:pPr algn="l"/>
            <a:r>
              <a:rPr lang="ru-RU" sz="4000" dirty="0"/>
              <a:t>Сведения о величинах скоростей </a:t>
            </a:r>
            <a:r>
              <a:rPr lang="ru-RU" sz="4000" i="1" dirty="0"/>
              <a:t>V</a:t>
            </a:r>
            <a:r>
              <a:rPr lang="ru-RU" sz="4000" dirty="0"/>
              <a:t> и плотности обобщены при­менительно к номенклатуре основных категорий грунтов: граниты, известняки и песчаники, полускальные, крупнообломочные, песча­ные, глинистые, насыпные.</a:t>
            </a: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107504" y="1"/>
            <a:ext cx="9036496" cy="332655"/>
          </a:xfrm>
          <a:prstGeom prst="rect">
            <a:avLst/>
          </a:prstGeom>
          <a:ln>
            <a:noFill/>
          </a:ln>
        </p:spPr>
        <p:txBody>
          <a:bodyPr lIns="0" tIns="0" rIns="18288" bIns="0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1800" dirty="0" smtClean="0">
                <a:latin typeface="Georgia" pitchFamily="18" charset="0"/>
              </a:rPr>
              <a:t>Тема: </a:t>
            </a:r>
            <a:r>
              <a:rPr lang="ru-RU" sz="1800" dirty="0">
                <a:latin typeface="Georgia" pitchFamily="18" charset="0"/>
              </a:rPr>
              <a:t>Сейсмическое </a:t>
            </a:r>
            <a:r>
              <a:rPr lang="ru-RU" sz="1800" dirty="0" smtClean="0">
                <a:latin typeface="Georgia" pitchFamily="18" charset="0"/>
              </a:rPr>
              <a:t>районирование и </a:t>
            </a:r>
            <a:r>
              <a:rPr lang="ru-RU" sz="1800" dirty="0">
                <a:latin typeface="Georgia" pitchFamily="18" charset="0"/>
              </a:rPr>
              <a:t>микрорайонирование</a:t>
            </a:r>
            <a:endParaRPr lang="ru-RU" sz="1800" dirty="0" smtClean="0"/>
          </a:p>
        </p:txBody>
      </p:sp>
    </p:spTree>
    <p:extLst>
      <p:ext uri="{BB962C8B-B14F-4D97-AF65-F5344CB8AC3E}">
        <p14:creationId xmlns:p14="http://schemas.microsoft.com/office/powerpoint/2010/main" val="1387778111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7544" y="476672"/>
            <a:ext cx="7993261" cy="5184576"/>
          </a:xfrm>
        </p:spPr>
        <p:txBody>
          <a:bodyPr/>
          <a:lstStyle/>
          <a:p>
            <a:pPr algn="l"/>
            <a:r>
              <a:rPr lang="ru-RU" i="1" dirty="0">
                <a:solidFill>
                  <a:srgbClr val="002060"/>
                </a:solidFill>
              </a:rPr>
              <a:t>Сейсмическое микрорайонирование территории городов про­изводится на основании </a:t>
            </a:r>
            <a:r>
              <a:rPr lang="ru-RU" i="1" dirty="0" smtClean="0">
                <a:solidFill>
                  <a:srgbClr val="002060"/>
                </a:solidFill>
              </a:rPr>
              <a:t>инструментальных </a:t>
            </a:r>
            <a:r>
              <a:rPr lang="ru-RU" i="1" dirty="0">
                <a:solidFill>
                  <a:srgbClr val="002060"/>
                </a:solidFill>
              </a:rPr>
              <a:t>данных сейсмических колебаний. При этом организации таких наблюдений предшествует составление предварительной схемы сейсмического микрорайони­рования по материалам инженерно-геологических и гидрогеологи­ческих изысканий. По этим материалам устанавливаются категории</a:t>
            </a:r>
          </a:p>
          <a:p>
            <a:pPr algn="l"/>
            <a:r>
              <a:rPr lang="ru-RU" i="1" dirty="0">
                <a:solidFill>
                  <a:srgbClr val="002060"/>
                </a:solidFill>
              </a:rPr>
              <a:t>грунтов по сейсмическим свойствам. основными параметрами, опре­деляющими сейсмические свойства грунтов, являются плотность, влажность и консистенция (для глинистых грунтов). </a:t>
            </a: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107504" y="1"/>
            <a:ext cx="9036496" cy="332655"/>
          </a:xfrm>
          <a:prstGeom prst="rect">
            <a:avLst/>
          </a:prstGeom>
          <a:ln>
            <a:noFill/>
          </a:ln>
        </p:spPr>
        <p:txBody>
          <a:bodyPr lIns="0" tIns="0" rIns="18288" bIns="0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1800" dirty="0" smtClean="0">
                <a:latin typeface="Georgia" pitchFamily="18" charset="0"/>
              </a:rPr>
              <a:t>Тема: </a:t>
            </a:r>
            <a:r>
              <a:rPr lang="ru-RU" sz="1800" dirty="0">
                <a:latin typeface="Georgia" pitchFamily="18" charset="0"/>
              </a:rPr>
              <a:t>Сейсмическое </a:t>
            </a:r>
            <a:r>
              <a:rPr lang="ru-RU" sz="1800" dirty="0" smtClean="0">
                <a:latin typeface="Georgia" pitchFamily="18" charset="0"/>
              </a:rPr>
              <a:t>районирование и </a:t>
            </a:r>
            <a:r>
              <a:rPr lang="ru-RU" sz="1800" dirty="0">
                <a:latin typeface="Georgia" pitchFamily="18" charset="0"/>
              </a:rPr>
              <a:t>микрорайонирование</a:t>
            </a:r>
            <a:endParaRPr lang="ru-RU" sz="1800" dirty="0" smtClean="0"/>
          </a:p>
        </p:txBody>
      </p:sp>
    </p:spTree>
    <p:extLst>
      <p:ext uri="{BB962C8B-B14F-4D97-AF65-F5344CB8AC3E}">
        <p14:creationId xmlns:p14="http://schemas.microsoft.com/office/powerpoint/2010/main" val="1613712227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356702"/>
            <a:ext cx="8137277" cy="5184576"/>
          </a:xfrm>
        </p:spPr>
        <p:txBody>
          <a:bodyPr>
            <a:normAutofit fontScale="92500"/>
          </a:bodyPr>
          <a:lstStyle/>
          <a:p>
            <a:pPr algn="l"/>
            <a:r>
              <a:rPr lang="ru-RU" sz="3800" cap="all" dirty="0"/>
              <a:t>в</a:t>
            </a:r>
            <a:r>
              <a:rPr lang="ru-RU" sz="3800" dirty="0"/>
              <a:t> связи с этим необходимо выявить особенности </a:t>
            </a:r>
            <a:r>
              <a:rPr lang="ru-RU" sz="3800" dirty="0" smtClean="0"/>
              <a:t>сейсмических </a:t>
            </a:r>
            <a:r>
              <a:rPr lang="ru-RU" sz="3800" dirty="0"/>
              <a:t>свойств поверхностных геологических напластований и грунтов и выделить зоны различной сейсмической опас­ности. По результатам такой работы составляется так </a:t>
            </a:r>
            <a:r>
              <a:rPr lang="ru-RU" sz="3800" dirty="0" smtClean="0"/>
              <a:t>называемая </a:t>
            </a:r>
            <a:r>
              <a:rPr lang="ru-RU" sz="3800" dirty="0"/>
              <a:t>карта (или схема) сейсмического </a:t>
            </a:r>
            <a:r>
              <a:rPr lang="ru-RU" sz="3800" dirty="0" err="1" smtClean="0"/>
              <a:t>микрорайонированиятипа</a:t>
            </a:r>
            <a:r>
              <a:rPr lang="ru-RU" sz="3800" dirty="0"/>
              <a:t>. </a:t>
            </a: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107504" y="24047"/>
            <a:ext cx="9036496" cy="332655"/>
          </a:xfrm>
          <a:prstGeom prst="rect">
            <a:avLst/>
          </a:prstGeom>
          <a:ln>
            <a:noFill/>
          </a:ln>
        </p:spPr>
        <p:txBody>
          <a:bodyPr lIns="0" tIns="0" rIns="18288" bIns="0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1800" dirty="0" smtClean="0">
                <a:latin typeface="Georgia" pitchFamily="18" charset="0"/>
              </a:rPr>
              <a:t>Тема: </a:t>
            </a:r>
            <a:r>
              <a:rPr lang="ru-RU" sz="1800" dirty="0">
                <a:latin typeface="Georgia" pitchFamily="18" charset="0"/>
              </a:rPr>
              <a:t>Сейсмическое </a:t>
            </a:r>
            <a:r>
              <a:rPr lang="ru-RU" sz="1800" dirty="0" smtClean="0">
                <a:latin typeface="Georgia" pitchFamily="18" charset="0"/>
              </a:rPr>
              <a:t>районирование и </a:t>
            </a:r>
            <a:r>
              <a:rPr lang="ru-RU" sz="1800" dirty="0">
                <a:latin typeface="Georgia" pitchFamily="18" charset="0"/>
              </a:rPr>
              <a:t>микрорайонирование</a:t>
            </a:r>
            <a:endParaRPr lang="ru-RU" sz="1800" dirty="0" smtClean="0"/>
          </a:p>
        </p:txBody>
      </p:sp>
    </p:spTree>
    <p:extLst>
      <p:ext uri="{BB962C8B-B14F-4D97-AF65-F5344CB8AC3E}">
        <p14:creationId xmlns:p14="http://schemas.microsoft.com/office/powerpoint/2010/main" val="2088500548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356702"/>
            <a:ext cx="8137277" cy="5184576"/>
          </a:xfrm>
        </p:spPr>
        <p:txBody>
          <a:bodyPr>
            <a:normAutofit fontScale="92500"/>
          </a:bodyPr>
          <a:lstStyle/>
          <a:p>
            <a:pPr algn="l"/>
            <a:r>
              <a:rPr lang="ru-RU" sz="4000" dirty="0">
                <a:solidFill>
                  <a:srgbClr val="0070C0"/>
                </a:solidFill>
              </a:rPr>
              <a:t>Таким образом, задачей сейсмического микрорайониро­вания является оценка влияния грунтовых условий на сейс­мичность участка, то есть определение величины поправки за счет грунтов к интенсивности установленной картой сейсмического районирования территории.</a:t>
            </a: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107504" y="24047"/>
            <a:ext cx="9036496" cy="332655"/>
          </a:xfrm>
          <a:prstGeom prst="rect">
            <a:avLst/>
          </a:prstGeom>
          <a:ln>
            <a:noFill/>
          </a:ln>
        </p:spPr>
        <p:txBody>
          <a:bodyPr lIns="0" tIns="0" rIns="18288" bIns="0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1800" dirty="0" smtClean="0">
                <a:latin typeface="Georgia" pitchFamily="18" charset="0"/>
              </a:rPr>
              <a:t>Тема: </a:t>
            </a:r>
            <a:r>
              <a:rPr lang="ru-RU" sz="1800" dirty="0">
                <a:latin typeface="Georgia" pitchFamily="18" charset="0"/>
              </a:rPr>
              <a:t>Сейсмическое </a:t>
            </a:r>
            <a:r>
              <a:rPr lang="ru-RU" sz="1800" dirty="0" smtClean="0">
                <a:latin typeface="Georgia" pitchFamily="18" charset="0"/>
              </a:rPr>
              <a:t>районирование и </a:t>
            </a:r>
            <a:r>
              <a:rPr lang="ru-RU" sz="1800" dirty="0">
                <a:latin typeface="Georgia" pitchFamily="18" charset="0"/>
              </a:rPr>
              <a:t>микрорайонирование</a:t>
            </a:r>
            <a:endParaRPr lang="ru-RU" sz="1800" dirty="0" smtClean="0"/>
          </a:p>
        </p:txBody>
      </p:sp>
    </p:spTree>
    <p:extLst>
      <p:ext uri="{BB962C8B-B14F-4D97-AF65-F5344CB8AC3E}">
        <p14:creationId xmlns:p14="http://schemas.microsoft.com/office/powerpoint/2010/main" val="2966908457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356702"/>
            <a:ext cx="8137277" cy="5184576"/>
          </a:xfrm>
        </p:spPr>
        <p:txBody>
          <a:bodyPr>
            <a:normAutofit fontScale="92500"/>
          </a:bodyPr>
          <a:lstStyle/>
          <a:p>
            <a:pPr algn="l"/>
            <a:r>
              <a:rPr lang="ru-RU" sz="4000" dirty="0"/>
              <a:t>Сейсмическое микрорайонирование (СМР) проводит­ся с целью выделения в пределах изучаемой территории участков с различной сейсмичностью. По величине она, может отличаться от сейсмичности, определяемой картой сейсмического районирования.</a:t>
            </a: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107504" y="24047"/>
            <a:ext cx="9036496" cy="332655"/>
          </a:xfrm>
          <a:prstGeom prst="rect">
            <a:avLst/>
          </a:prstGeom>
          <a:ln>
            <a:noFill/>
          </a:ln>
        </p:spPr>
        <p:txBody>
          <a:bodyPr lIns="0" tIns="0" rIns="18288" bIns="0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1800" dirty="0" smtClean="0">
                <a:latin typeface="Georgia" pitchFamily="18" charset="0"/>
              </a:rPr>
              <a:t>Тема: </a:t>
            </a:r>
            <a:r>
              <a:rPr lang="ru-RU" sz="1800" dirty="0">
                <a:latin typeface="Georgia" pitchFamily="18" charset="0"/>
              </a:rPr>
              <a:t>Сейсмическое </a:t>
            </a:r>
            <a:r>
              <a:rPr lang="ru-RU" sz="1800" dirty="0" smtClean="0">
                <a:latin typeface="Georgia" pitchFamily="18" charset="0"/>
              </a:rPr>
              <a:t>районирование и </a:t>
            </a:r>
            <a:r>
              <a:rPr lang="ru-RU" sz="1800" dirty="0">
                <a:latin typeface="Georgia" pitchFamily="18" charset="0"/>
              </a:rPr>
              <a:t>микрорайонирование</a:t>
            </a:r>
            <a:endParaRPr lang="ru-RU" sz="1800" dirty="0" smtClean="0"/>
          </a:p>
        </p:txBody>
      </p:sp>
    </p:spTree>
    <p:extLst>
      <p:ext uri="{BB962C8B-B14F-4D97-AF65-F5344CB8AC3E}">
        <p14:creationId xmlns:p14="http://schemas.microsoft.com/office/powerpoint/2010/main" val="832447456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356702"/>
            <a:ext cx="8137277" cy="5184576"/>
          </a:xfrm>
        </p:spPr>
        <p:txBody>
          <a:bodyPr>
            <a:normAutofit fontScale="92500"/>
          </a:bodyPr>
          <a:lstStyle/>
          <a:p>
            <a:pPr algn="l"/>
            <a:r>
              <a:rPr lang="ru-RU" sz="4000" dirty="0"/>
              <a:t>Сейсмическое микрорайонирование проводится в районах с сейсмичностью </a:t>
            </a:r>
            <a:r>
              <a:rPr lang="ru-RU" sz="4000" dirty="0" smtClean="0"/>
              <a:t>7-10 </a:t>
            </a:r>
            <a:r>
              <a:rPr lang="ru-RU" sz="4000" dirty="0"/>
              <a:t>баллов, а также на террито­риях, предназначенных для возведения особо ответственных сооружений в районах с сейсмичностью 6 баллов по карте сейсмического районирования.</a:t>
            </a: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107504" y="24047"/>
            <a:ext cx="9036496" cy="332655"/>
          </a:xfrm>
          <a:prstGeom prst="rect">
            <a:avLst/>
          </a:prstGeom>
          <a:ln>
            <a:noFill/>
          </a:ln>
        </p:spPr>
        <p:txBody>
          <a:bodyPr lIns="0" tIns="0" rIns="18288" bIns="0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1800" dirty="0" smtClean="0">
                <a:latin typeface="Georgia" pitchFamily="18" charset="0"/>
              </a:rPr>
              <a:t>Тема: </a:t>
            </a:r>
            <a:r>
              <a:rPr lang="ru-RU" sz="1800" dirty="0">
                <a:latin typeface="Georgia" pitchFamily="18" charset="0"/>
              </a:rPr>
              <a:t>Сейсмическое </a:t>
            </a:r>
            <a:r>
              <a:rPr lang="ru-RU" sz="1800" dirty="0" smtClean="0">
                <a:latin typeface="Georgia" pitchFamily="18" charset="0"/>
              </a:rPr>
              <a:t>районирование и </a:t>
            </a:r>
            <a:r>
              <a:rPr lang="ru-RU" sz="1800" dirty="0">
                <a:latin typeface="Georgia" pitchFamily="18" charset="0"/>
              </a:rPr>
              <a:t>микрорайонирование</a:t>
            </a:r>
            <a:endParaRPr lang="ru-RU" sz="1800" dirty="0" smtClean="0"/>
          </a:p>
        </p:txBody>
      </p:sp>
    </p:spTree>
    <p:extLst>
      <p:ext uri="{BB962C8B-B14F-4D97-AF65-F5344CB8AC3E}">
        <p14:creationId xmlns:p14="http://schemas.microsoft.com/office/powerpoint/2010/main" val="1156494166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356702"/>
            <a:ext cx="8137277" cy="5184576"/>
          </a:xfrm>
        </p:spPr>
        <p:txBody>
          <a:bodyPr/>
          <a:lstStyle/>
          <a:p>
            <a:pPr algn="l"/>
            <a:r>
              <a:rPr lang="ru-RU" sz="4400" dirty="0">
                <a:solidFill>
                  <a:srgbClr val="0070C0"/>
                </a:solidFill>
              </a:rPr>
              <a:t>Объекты сейсмического микрорайонирования - тер­ритории городов и других населенных пунктов, разделяются на пять классов по числу жителей:</a:t>
            </a: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107504" y="24047"/>
            <a:ext cx="9036496" cy="332655"/>
          </a:xfrm>
          <a:prstGeom prst="rect">
            <a:avLst/>
          </a:prstGeom>
          <a:ln>
            <a:noFill/>
          </a:ln>
        </p:spPr>
        <p:txBody>
          <a:bodyPr lIns="0" tIns="0" rIns="18288" bIns="0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1800" dirty="0" smtClean="0">
                <a:latin typeface="Georgia" pitchFamily="18" charset="0"/>
              </a:rPr>
              <a:t>Тема: </a:t>
            </a:r>
            <a:r>
              <a:rPr lang="ru-RU" sz="1800" dirty="0">
                <a:latin typeface="Georgia" pitchFamily="18" charset="0"/>
              </a:rPr>
              <a:t>Сейсмическое </a:t>
            </a:r>
            <a:r>
              <a:rPr lang="ru-RU" sz="1800" dirty="0" smtClean="0">
                <a:latin typeface="Georgia" pitchFamily="18" charset="0"/>
              </a:rPr>
              <a:t>районирование и </a:t>
            </a:r>
            <a:r>
              <a:rPr lang="ru-RU" sz="1800" dirty="0">
                <a:latin typeface="Georgia" pitchFamily="18" charset="0"/>
              </a:rPr>
              <a:t>микрорайонирование</a:t>
            </a:r>
            <a:endParaRPr lang="ru-RU" sz="1800" dirty="0" smtClean="0"/>
          </a:p>
        </p:txBody>
      </p:sp>
    </p:spTree>
    <p:extLst>
      <p:ext uri="{BB962C8B-B14F-4D97-AF65-F5344CB8AC3E}">
        <p14:creationId xmlns:p14="http://schemas.microsoft.com/office/powerpoint/2010/main" val="2631907061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57113" y="356702"/>
            <a:ext cx="8137277" cy="5184576"/>
          </a:xfrm>
        </p:spPr>
        <p:txBody>
          <a:bodyPr>
            <a:normAutofit fontScale="92500" lnSpcReduction="20000"/>
          </a:bodyPr>
          <a:lstStyle/>
          <a:p>
            <a:pPr algn="l"/>
            <a:r>
              <a:rPr lang="ru-RU" sz="3200" dirty="0">
                <a:solidFill>
                  <a:srgbClr val="0070C0"/>
                </a:solidFill>
              </a:rPr>
              <a:t>класс А </a:t>
            </a:r>
            <a:r>
              <a:rPr lang="ru-RU" sz="3200" dirty="0"/>
              <a:t>– крупнейшие города и столицы союзных республик с населением свыше 500 тыс. чел.; </a:t>
            </a:r>
          </a:p>
          <a:p>
            <a:pPr algn="l"/>
            <a:r>
              <a:rPr lang="ru-RU" sz="3200" dirty="0">
                <a:solidFill>
                  <a:srgbClr val="0070C0"/>
                </a:solidFill>
              </a:rPr>
              <a:t>класс Б</a:t>
            </a:r>
            <a:r>
              <a:rPr lang="ru-RU" sz="3200" dirty="0"/>
              <a:t> - крупные города с населением от 250 тыс. чел.</a:t>
            </a:r>
          </a:p>
          <a:p>
            <a:pPr algn="l"/>
            <a:r>
              <a:rPr lang="ru-RU" sz="3200" dirty="0" smtClean="0">
                <a:solidFill>
                  <a:srgbClr val="0070C0"/>
                </a:solidFill>
              </a:rPr>
              <a:t>класс </a:t>
            </a:r>
            <a:r>
              <a:rPr lang="ru-RU" sz="3200" dirty="0">
                <a:solidFill>
                  <a:srgbClr val="0070C0"/>
                </a:solidFill>
              </a:rPr>
              <a:t>В</a:t>
            </a:r>
            <a:r>
              <a:rPr lang="ru-RU" sz="3200" dirty="0">
                <a:solidFill>
                  <a:srgbClr val="FFFF00"/>
                </a:solidFill>
              </a:rPr>
              <a:t> </a:t>
            </a:r>
            <a:r>
              <a:rPr lang="ru-RU" sz="3200" dirty="0"/>
              <a:t>- большие города с населением 100-250 </a:t>
            </a:r>
            <a:r>
              <a:rPr lang="ru-RU" sz="3200" dirty="0" err="1"/>
              <a:t>тыс.чел</a:t>
            </a:r>
            <a:r>
              <a:rPr lang="ru-RU" sz="3200" dirty="0"/>
              <a:t>.;</a:t>
            </a:r>
          </a:p>
          <a:p>
            <a:pPr algn="l"/>
            <a:r>
              <a:rPr lang="ru-RU" sz="3200" dirty="0" smtClean="0">
                <a:solidFill>
                  <a:srgbClr val="0070C0"/>
                </a:solidFill>
              </a:rPr>
              <a:t>класс </a:t>
            </a:r>
            <a:r>
              <a:rPr lang="ru-RU" sz="3200" dirty="0">
                <a:solidFill>
                  <a:srgbClr val="0070C0"/>
                </a:solidFill>
              </a:rPr>
              <a:t>Г</a:t>
            </a:r>
            <a:r>
              <a:rPr lang="ru-RU" sz="3200" dirty="0">
                <a:solidFill>
                  <a:srgbClr val="FFFF00"/>
                </a:solidFill>
              </a:rPr>
              <a:t> </a:t>
            </a:r>
            <a:r>
              <a:rPr lang="ru-RU" sz="3200" dirty="0"/>
              <a:t>- средние города с населением 50-100 </a:t>
            </a:r>
            <a:r>
              <a:rPr lang="ru-RU" sz="3200" dirty="0" err="1"/>
              <a:t>тыс.чел</a:t>
            </a:r>
            <a:r>
              <a:rPr lang="ru-RU" sz="3200" dirty="0"/>
              <a:t>.;</a:t>
            </a:r>
          </a:p>
          <a:p>
            <a:pPr algn="l"/>
            <a:r>
              <a:rPr lang="ru-RU" sz="3200" dirty="0" smtClean="0">
                <a:solidFill>
                  <a:srgbClr val="0070C0"/>
                </a:solidFill>
              </a:rPr>
              <a:t>класс </a:t>
            </a:r>
            <a:r>
              <a:rPr lang="ru-RU" sz="3200" dirty="0">
                <a:solidFill>
                  <a:srgbClr val="0070C0"/>
                </a:solidFill>
              </a:rPr>
              <a:t>Д - </a:t>
            </a:r>
            <a:r>
              <a:rPr lang="ru-RU" sz="3200" dirty="0"/>
              <a:t>малые города, поселки и сельские населенные пункты с населением до 50 тыс. чел.</a:t>
            </a: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107504" y="24047"/>
            <a:ext cx="9036496" cy="332655"/>
          </a:xfrm>
          <a:prstGeom prst="rect">
            <a:avLst/>
          </a:prstGeom>
          <a:ln>
            <a:noFill/>
          </a:ln>
        </p:spPr>
        <p:txBody>
          <a:bodyPr lIns="0" tIns="0" rIns="18288" bIns="0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1800" dirty="0" smtClean="0">
                <a:latin typeface="Georgia" pitchFamily="18" charset="0"/>
              </a:rPr>
              <a:t>Тема: </a:t>
            </a:r>
            <a:r>
              <a:rPr lang="ru-RU" sz="1800" dirty="0">
                <a:latin typeface="Georgia" pitchFamily="18" charset="0"/>
              </a:rPr>
              <a:t>Сейсмическое </a:t>
            </a:r>
            <a:r>
              <a:rPr lang="ru-RU" sz="1800" dirty="0" smtClean="0">
                <a:latin typeface="Georgia" pitchFamily="18" charset="0"/>
              </a:rPr>
              <a:t>районирование и </a:t>
            </a:r>
            <a:r>
              <a:rPr lang="ru-RU" sz="1800" dirty="0">
                <a:latin typeface="Georgia" pitchFamily="18" charset="0"/>
              </a:rPr>
              <a:t>микрорайонирование</a:t>
            </a:r>
            <a:endParaRPr lang="ru-RU" sz="1800" dirty="0" smtClean="0"/>
          </a:p>
        </p:txBody>
      </p:sp>
    </p:spTree>
    <p:extLst>
      <p:ext uri="{BB962C8B-B14F-4D97-AF65-F5344CB8AC3E}">
        <p14:creationId xmlns:p14="http://schemas.microsoft.com/office/powerpoint/2010/main" val="2600219884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57113" y="1268760"/>
            <a:ext cx="8137277" cy="2280210"/>
          </a:xfrm>
        </p:spPr>
        <p:txBody>
          <a:bodyPr/>
          <a:lstStyle/>
          <a:p>
            <a:pPr algn="l"/>
            <a:r>
              <a:rPr lang="ru-RU" sz="4000" dirty="0"/>
              <a:t>Характеристики грунтов по сейсмическим свойствам приведены в таблице </a:t>
            </a:r>
            <a:r>
              <a:rPr lang="ru-RU" sz="4000" dirty="0" smtClean="0"/>
              <a:t>СНиП</a:t>
            </a:r>
            <a:endParaRPr lang="ru-RU" sz="4000" dirty="0"/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107504" y="24047"/>
            <a:ext cx="9036496" cy="332655"/>
          </a:xfrm>
          <a:prstGeom prst="rect">
            <a:avLst/>
          </a:prstGeom>
          <a:ln>
            <a:noFill/>
          </a:ln>
        </p:spPr>
        <p:txBody>
          <a:bodyPr lIns="0" tIns="0" rIns="18288" bIns="0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1800" dirty="0" smtClean="0">
                <a:latin typeface="Georgia" pitchFamily="18" charset="0"/>
              </a:rPr>
              <a:t>Тема: </a:t>
            </a:r>
            <a:r>
              <a:rPr lang="ru-RU" sz="1800" dirty="0">
                <a:latin typeface="Georgia" pitchFamily="18" charset="0"/>
              </a:rPr>
              <a:t>Сейсмическое </a:t>
            </a:r>
            <a:r>
              <a:rPr lang="ru-RU" sz="1800" dirty="0" smtClean="0">
                <a:latin typeface="Georgia" pitchFamily="18" charset="0"/>
              </a:rPr>
              <a:t>районирование и </a:t>
            </a:r>
            <a:r>
              <a:rPr lang="ru-RU" sz="1800" dirty="0">
                <a:latin typeface="Georgia" pitchFamily="18" charset="0"/>
              </a:rPr>
              <a:t>микрорайонирование</a:t>
            </a:r>
            <a:endParaRPr lang="ru-RU" sz="1800" dirty="0" smtClean="0"/>
          </a:p>
        </p:txBody>
      </p:sp>
    </p:spTree>
    <p:extLst>
      <p:ext uri="{BB962C8B-B14F-4D97-AF65-F5344CB8AC3E}">
        <p14:creationId xmlns:p14="http://schemas.microsoft.com/office/powerpoint/2010/main" val="1663707849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57113" y="356702"/>
            <a:ext cx="8137277" cy="5184576"/>
          </a:xfrm>
        </p:spPr>
        <p:txBody>
          <a:bodyPr/>
          <a:lstStyle/>
          <a:p>
            <a:pPr algn="l"/>
            <a:endParaRPr lang="ru-RU" sz="4000" dirty="0" smtClean="0"/>
          </a:p>
          <a:p>
            <a:pPr algn="l"/>
            <a:r>
              <a:rPr lang="ru-RU" sz="4000" dirty="0" smtClean="0"/>
              <a:t>Инструментальные </a:t>
            </a:r>
            <a:r>
              <a:rPr lang="ru-RU" sz="4000" dirty="0"/>
              <a:t>или сейсмометрические сведения по­зволяют проводить оценку сейсмических свойств грунтов двумя основными способами. </a:t>
            </a: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107504" y="24047"/>
            <a:ext cx="9036496" cy="332655"/>
          </a:xfrm>
          <a:prstGeom prst="rect">
            <a:avLst/>
          </a:prstGeom>
          <a:ln>
            <a:noFill/>
          </a:ln>
        </p:spPr>
        <p:txBody>
          <a:bodyPr lIns="0" tIns="0" rIns="18288" bIns="0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1800" dirty="0" smtClean="0">
                <a:latin typeface="Georgia" pitchFamily="18" charset="0"/>
              </a:rPr>
              <a:t>Тема: </a:t>
            </a:r>
            <a:r>
              <a:rPr lang="ru-RU" sz="1800" dirty="0">
                <a:latin typeface="Georgia" pitchFamily="18" charset="0"/>
              </a:rPr>
              <a:t>Сейсмическое </a:t>
            </a:r>
            <a:r>
              <a:rPr lang="ru-RU" sz="1800" dirty="0" smtClean="0">
                <a:latin typeface="Georgia" pitchFamily="18" charset="0"/>
              </a:rPr>
              <a:t>районирование и </a:t>
            </a:r>
            <a:r>
              <a:rPr lang="ru-RU" sz="1800" dirty="0">
                <a:latin typeface="Georgia" pitchFamily="18" charset="0"/>
              </a:rPr>
              <a:t>микрорайонирование</a:t>
            </a:r>
            <a:endParaRPr lang="ru-RU" sz="1800" dirty="0" smtClean="0"/>
          </a:p>
        </p:txBody>
      </p:sp>
    </p:spTree>
    <p:extLst>
      <p:ext uri="{BB962C8B-B14F-4D97-AF65-F5344CB8AC3E}">
        <p14:creationId xmlns:p14="http://schemas.microsoft.com/office/powerpoint/2010/main" val="1736878994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57113" y="356702"/>
            <a:ext cx="8137277" cy="5184576"/>
          </a:xfrm>
        </p:spPr>
        <p:txBody>
          <a:bodyPr/>
          <a:lstStyle/>
          <a:p>
            <a:pPr algn="l"/>
            <a:endParaRPr lang="ru-RU" sz="4000" dirty="0" smtClean="0"/>
          </a:p>
          <a:p>
            <a:pPr algn="l"/>
            <a:r>
              <a:rPr lang="ru-RU" sz="4000" dirty="0">
                <a:solidFill>
                  <a:srgbClr val="0070C0"/>
                </a:solidFill>
              </a:rPr>
              <a:t>Первый </a:t>
            </a:r>
            <a:r>
              <a:rPr lang="ru-RU" sz="4000" dirty="0"/>
              <a:t>из них основан на из­мерении сейсмических жесткостей грунтов, а </a:t>
            </a:r>
            <a:r>
              <a:rPr lang="ru-RU" sz="4000" dirty="0">
                <a:solidFill>
                  <a:srgbClr val="0070C0"/>
                </a:solidFill>
              </a:rPr>
              <a:t>второй - </a:t>
            </a:r>
            <a:r>
              <a:rPr lang="ru-RU" sz="4000" dirty="0"/>
              <a:t>на непосредственном сопоставлении интенсивности колебаний на поверхности земли. </a:t>
            </a: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107504" y="24047"/>
            <a:ext cx="9036496" cy="332655"/>
          </a:xfrm>
          <a:prstGeom prst="rect">
            <a:avLst/>
          </a:prstGeom>
          <a:ln>
            <a:noFill/>
          </a:ln>
        </p:spPr>
        <p:txBody>
          <a:bodyPr lIns="0" tIns="0" rIns="18288" bIns="0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1800" dirty="0" smtClean="0">
                <a:latin typeface="Georgia" pitchFamily="18" charset="0"/>
              </a:rPr>
              <a:t>Тема: </a:t>
            </a:r>
            <a:r>
              <a:rPr lang="ru-RU" sz="1800" dirty="0">
                <a:latin typeface="Georgia" pitchFamily="18" charset="0"/>
              </a:rPr>
              <a:t>Сейсмическое </a:t>
            </a:r>
            <a:r>
              <a:rPr lang="ru-RU" sz="1800" dirty="0" smtClean="0">
                <a:latin typeface="Georgia" pitchFamily="18" charset="0"/>
              </a:rPr>
              <a:t>районирование и </a:t>
            </a:r>
            <a:r>
              <a:rPr lang="ru-RU" sz="1800" dirty="0">
                <a:latin typeface="Georgia" pitchFamily="18" charset="0"/>
              </a:rPr>
              <a:t>микрорайонирование</a:t>
            </a:r>
            <a:endParaRPr lang="ru-RU" sz="1800" dirty="0" smtClean="0"/>
          </a:p>
        </p:txBody>
      </p:sp>
    </p:spTree>
    <p:extLst>
      <p:ext uri="{BB962C8B-B14F-4D97-AF65-F5344CB8AC3E}">
        <p14:creationId xmlns:p14="http://schemas.microsoft.com/office/powerpoint/2010/main" val="134798192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57113" y="356702"/>
            <a:ext cx="8137277" cy="5184576"/>
          </a:xfrm>
        </p:spPr>
        <p:txBody>
          <a:bodyPr>
            <a:normAutofit lnSpcReduction="10000"/>
          </a:bodyPr>
          <a:lstStyle/>
          <a:p>
            <a:pPr algn="l"/>
            <a:r>
              <a:rPr lang="ru-RU" sz="4000" dirty="0" smtClean="0"/>
              <a:t>Изменение </a:t>
            </a:r>
            <a:r>
              <a:rPr lang="ru-RU" sz="4000" dirty="0"/>
              <a:t>амплитуды колебаний (смещений, ускорений, скоростей) в два раза соответствует изменению интенсивности сотрясений на один балл. Изме­рения амплитуд выполняются по сейсмограммам (осцилло­граммам) землетрясений или взрывов. </a:t>
            </a: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107504" y="24047"/>
            <a:ext cx="9036496" cy="332655"/>
          </a:xfrm>
          <a:prstGeom prst="rect">
            <a:avLst/>
          </a:prstGeom>
          <a:ln>
            <a:noFill/>
          </a:ln>
        </p:spPr>
        <p:txBody>
          <a:bodyPr lIns="0" tIns="0" rIns="18288" bIns="0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1800" dirty="0" smtClean="0">
                <a:latin typeface="Georgia" pitchFamily="18" charset="0"/>
              </a:rPr>
              <a:t>Тема: </a:t>
            </a:r>
            <a:r>
              <a:rPr lang="ru-RU" sz="1800" dirty="0">
                <a:latin typeface="Georgia" pitchFamily="18" charset="0"/>
              </a:rPr>
              <a:t>Сейсмическое </a:t>
            </a:r>
            <a:r>
              <a:rPr lang="ru-RU" sz="1800" dirty="0" smtClean="0">
                <a:latin typeface="Georgia" pitchFamily="18" charset="0"/>
              </a:rPr>
              <a:t>районирование и </a:t>
            </a:r>
            <a:r>
              <a:rPr lang="ru-RU" sz="1800" dirty="0">
                <a:latin typeface="Georgia" pitchFamily="18" charset="0"/>
              </a:rPr>
              <a:t>микрорайонирование</a:t>
            </a:r>
            <a:endParaRPr lang="ru-RU" sz="1800" dirty="0" smtClean="0"/>
          </a:p>
        </p:txBody>
      </p:sp>
    </p:spTree>
    <p:extLst>
      <p:ext uri="{BB962C8B-B14F-4D97-AF65-F5344CB8AC3E}">
        <p14:creationId xmlns:p14="http://schemas.microsoft.com/office/powerpoint/2010/main" val="323940431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57113" y="356702"/>
            <a:ext cx="8137277" cy="5184576"/>
          </a:xfrm>
        </p:spPr>
        <p:txBody>
          <a:bodyPr>
            <a:normAutofit fontScale="92500" lnSpcReduction="20000"/>
          </a:bodyPr>
          <a:lstStyle/>
          <a:p>
            <a:pPr algn="l"/>
            <a:r>
              <a:rPr lang="ru-RU" sz="3200" i="1" dirty="0">
                <a:solidFill>
                  <a:srgbClr val="002060"/>
                </a:solidFill>
              </a:rPr>
              <a:t>Одним из примеров сейсмического микрорайонирования, является карта комплексного сейсмического микрорайонирования города Алма-Аты и прилегающих территорий. На основе этой карты и в соответствии с требованиями главы СНиП «Строительство в сейсмических районах» раз­работаны республиканские строительные нормы, регламен­тирующие застройку Алма-Аты и прилегающих территорий с учетом сейсмического микрорайонирования. </a:t>
            </a: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107504" y="24047"/>
            <a:ext cx="9036496" cy="332655"/>
          </a:xfrm>
          <a:prstGeom prst="rect">
            <a:avLst/>
          </a:prstGeom>
          <a:ln>
            <a:noFill/>
          </a:ln>
        </p:spPr>
        <p:txBody>
          <a:bodyPr lIns="0" tIns="0" rIns="18288" bIns="0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1800" dirty="0" smtClean="0">
                <a:latin typeface="Georgia" pitchFamily="18" charset="0"/>
              </a:rPr>
              <a:t>Тема: </a:t>
            </a:r>
            <a:r>
              <a:rPr lang="ru-RU" sz="1800" dirty="0">
                <a:latin typeface="Georgia" pitchFamily="18" charset="0"/>
              </a:rPr>
              <a:t>Сейсмическое </a:t>
            </a:r>
            <a:r>
              <a:rPr lang="ru-RU" sz="1800" dirty="0" smtClean="0">
                <a:latin typeface="Georgia" pitchFamily="18" charset="0"/>
              </a:rPr>
              <a:t>районирование и </a:t>
            </a:r>
            <a:r>
              <a:rPr lang="ru-RU" sz="1800" dirty="0">
                <a:latin typeface="Georgia" pitchFamily="18" charset="0"/>
              </a:rPr>
              <a:t>микрорайонирование</a:t>
            </a:r>
            <a:endParaRPr lang="ru-RU" sz="1800" dirty="0" smtClean="0"/>
          </a:p>
        </p:txBody>
      </p:sp>
    </p:spTree>
    <p:extLst>
      <p:ext uri="{BB962C8B-B14F-4D97-AF65-F5344CB8AC3E}">
        <p14:creationId xmlns:p14="http://schemas.microsoft.com/office/powerpoint/2010/main" val="372290746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1568</TotalTime>
  <Words>837</Words>
  <Application>Microsoft Office PowerPoint</Application>
  <PresentationFormat>Экран (4:3)</PresentationFormat>
  <Paragraphs>70</Paragraphs>
  <Slides>21</Slides>
  <Notes>21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Воздушный поток</vt:lpstr>
      <vt:lpstr>Тема: Сейсмическое районирование и микрорайонирование.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5. Психологические аспекты в западно-европейской эстетике и теории архитектуры.</dc:title>
  <dc:creator>Пользователь Windows</dc:creator>
  <cp:lastModifiedBy>Home</cp:lastModifiedBy>
  <cp:revision>218</cp:revision>
  <cp:lastPrinted>2015-09-22T04:17:43Z</cp:lastPrinted>
  <dcterms:created xsi:type="dcterms:W3CDTF">2015-03-02T14:03:35Z</dcterms:created>
  <dcterms:modified xsi:type="dcterms:W3CDTF">2024-01-28T05:42:30Z</dcterms:modified>
</cp:coreProperties>
</file>